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9144000" cy="5143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7" name="Shape 12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685800" y="1597819"/>
            <a:ext cx="7772400" cy="110252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3" name="Shape 9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title"/>
          </p:nvPr>
        </p:nvSpPr>
        <p:spPr>
          <a:xfrm>
            <a:off x="6629400" y="154780"/>
            <a:ext cx="2057400" cy="3290889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2" name="Shape 102"/>
          <p:cNvSpPr/>
          <p:nvPr>
            <p:ph type="body" idx="1"/>
          </p:nvPr>
        </p:nvSpPr>
        <p:spPr>
          <a:xfrm>
            <a:off x="457200" y="154780"/>
            <a:ext cx="6019800" cy="3290889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/>
        </p:nvSpPr>
        <p:spPr>
          <a:xfrm>
            <a:off x="146050" y="4793455"/>
            <a:ext cx="8832850" cy="232174"/>
          </a:xfrm>
          <a:prstGeom prst="rect">
            <a:avLst/>
          </a:prstGeom>
          <a:solidFill>
            <a:srgbClr val="8BACAD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11" name="Shape 111"/>
          <p:cNvSpPr/>
          <p:nvPr/>
        </p:nvSpPr>
        <p:spPr>
          <a:xfrm>
            <a:off x="152400" y="119062"/>
            <a:ext cx="8832850" cy="4910138"/>
          </a:xfrm>
          <a:prstGeom prst="rect">
            <a:avLst/>
          </a:prstGeom>
          <a:ln>
            <a:solidFill>
              <a:srgbClr val="7A9799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12" name="Shape 112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>
            <a:lvl1pPr>
              <a:defRPr sz="3300">
                <a:solidFill>
                  <a:srgbClr val="7A9799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13" name="Shape 113"/>
          <p:cNvSpPr/>
          <p:nvPr>
            <p:ph type="sldNum" sz="quarter" idx="2"/>
          </p:nvPr>
        </p:nvSpPr>
        <p:spPr>
          <a:xfrm>
            <a:off x="8514258" y="4815284"/>
            <a:ext cx="172543" cy="177801"/>
          </a:xfrm>
          <a:prstGeom prst="rect">
            <a:avLst/>
          </a:prstGeom>
        </p:spPr>
        <p:txBody>
          <a:bodyPr lIns="0" tIns="0" rIns="0" bIns="0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type="sldNum" sz="quarter" idx="2"/>
          </p:nvPr>
        </p:nvSpPr>
        <p:spPr>
          <a:xfrm>
            <a:off x="8514258" y="4815284"/>
            <a:ext cx="172543" cy="177801"/>
          </a:xfrm>
          <a:prstGeom prst="rect">
            <a:avLst/>
          </a:prstGeom>
        </p:spPr>
        <p:txBody>
          <a:bodyPr lIns="0" tIns="0" rIns="0" bIns="0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Shape 2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/>
          </p:nvPr>
        </p:nvSpPr>
        <p:spPr>
          <a:xfrm>
            <a:off x="722312" y="3305176"/>
            <a:ext cx="7772401" cy="1021557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722312" y="2180034"/>
            <a:ext cx="7772401" cy="112514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Shape 39"/>
          <p:cNvSpPr/>
          <p:nvPr>
            <p:ph type="body" sz="half" idx="1"/>
          </p:nvPr>
        </p:nvSpPr>
        <p:spPr>
          <a:xfrm>
            <a:off x="457200" y="900112"/>
            <a:ext cx="4038600" cy="2545558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hape 4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Shape 48"/>
          <p:cNvSpPr/>
          <p:nvPr>
            <p:ph type="body" sz="quarter" idx="1"/>
          </p:nvPr>
        </p:nvSpPr>
        <p:spPr>
          <a:xfrm>
            <a:off x="457200" y="1151334"/>
            <a:ext cx="4040188" cy="47982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hape 49"/>
          <p:cNvSpPr/>
          <p:nvPr>
            <p:ph type="body" sz="quarter" idx="13"/>
          </p:nvPr>
        </p:nvSpPr>
        <p:spPr>
          <a:xfrm>
            <a:off x="4645026" y="1151334"/>
            <a:ext cx="4041776" cy="47982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Shape 5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title"/>
          </p:nvPr>
        </p:nvSpPr>
        <p:spPr>
          <a:xfrm>
            <a:off x="457201" y="204786"/>
            <a:ext cx="3008314" cy="871539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Shape 73"/>
          <p:cNvSpPr/>
          <p:nvPr>
            <p:ph type="body" idx="1"/>
          </p:nvPr>
        </p:nvSpPr>
        <p:spPr>
          <a:xfrm>
            <a:off x="3575050" y="204788"/>
            <a:ext cx="5111750" cy="4389836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/>
          <p:nvPr>
            <p:ph type="body" sz="half" idx="13"/>
          </p:nvPr>
        </p:nvSpPr>
        <p:spPr>
          <a:xfrm>
            <a:off x="457200" y="1076326"/>
            <a:ext cx="3008315" cy="3518297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Shape 7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type="title"/>
          </p:nvPr>
        </p:nvSpPr>
        <p:spPr>
          <a:xfrm>
            <a:off x="1792288" y="3600450"/>
            <a:ext cx="5486401" cy="425054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Shape 83"/>
          <p:cNvSpPr/>
          <p:nvPr>
            <p:ph type="pic" sz="half" idx="13"/>
          </p:nvPr>
        </p:nvSpPr>
        <p:spPr>
          <a:xfrm>
            <a:off x="1792288" y="459581"/>
            <a:ext cx="5486401" cy="30861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body" sz="quarter" idx="1"/>
          </p:nvPr>
        </p:nvSpPr>
        <p:spPr>
          <a:xfrm>
            <a:off x="1792288" y="4025503"/>
            <a:ext cx="5486401" cy="60364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hape 8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57200" y="205978"/>
            <a:ext cx="8229600" cy="857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57200" y="1200150"/>
            <a:ext cx="8229600" cy="33944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8422818" y="4769564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bntcatalogo.com.br/" TargetMode="Externa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bntcatalogo.com.br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type="ctrTitle"/>
          </p:nvPr>
        </p:nvSpPr>
        <p:spPr>
          <a:xfrm>
            <a:off x="685800" y="1131590"/>
            <a:ext cx="7772400" cy="1102520"/>
          </a:xfrm>
          <a:prstGeom prst="rect">
            <a:avLst/>
          </a:prstGeom>
        </p:spPr>
        <p:txBody>
          <a:bodyPr/>
          <a:lstStyle/>
          <a:p>
            <a:pPr>
              <a:defRPr sz="4700">
                <a:latin typeface="Tw Cen MT"/>
                <a:ea typeface="Tw Cen MT"/>
                <a:cs typeface="Tw Cen MT"/>
                <a:sym typeface="Tw Cen MT"/>
              </a:defRPr>
            </a:pPr>
            <a:r>
              <a:t>PERCURSO UNIVERSITÁRIO</a:t>
            </a:r>
            <a:br/>
            <a:r>
              <a:rPr sz="2700"/>
              <a:t>PROGRAMA DE EDUCAÇÃO TUTORIAL</a:t>
            </a:r>
          </a:p>
        </p:txBody>
      </p:sp>
      <p:grpSp>
        <p:nvGrpSpPr>
          <p:cNvPr id="132" name="Group 132"/>
          <p:cNvGrpSpPr/>
          <p:nvPr/>
        </p:nvGrpSpPr>
        <p:grpSpPr>
          <a:xfrm>
            <a:off x="611559" y="915565"/>
            <a:ext cx="7920882" cy="1584177"/>
            <a:chOff x="0" y="0"/>
            <a:chExt cx="7920880" cy="1584176"/>
          </a:xfrm>
        </p:grpSpPr>
        <p:sp>
          <p:nvSpPr>
            <p:cNvPr id="130" name="Shape 130"/>
            <p:cNvSpPr/>
            <p:nvPr/>
          </p:nvSpPr>
          <p:spPr>
            <a:xfrm>
              <a:off x="-1" y="-1"/>
              <a:ext cx="7920882" cy="1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31" name="Shape 131"/>
            <p:cNvSpPr/>
            <p:nvPr/>
          </p:nvSpPr>
          <p:spPr>
            <a:xfrm>
              <a:off x="-1" y="1584175"/>
              <a:ext cx="7920882" cy="1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pic>
        <p:nvPicPr>
          <p:cNvPr id="133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47863" y="2628837"/>
            <a:ext cx="2448273" cy="2358186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Shape 134"/>
          <p:cNvSpPr/>
          <p:nvPr/>
        </p:nvSpPr>
        <p:spPr>
          <a:xfrm>
            <a:off x="2879812" y="195485"/>
            <a:ext cx="3384376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000">
                <a:latin typeface="Tw Cen MT"/>
                <a:ea typeface="Tw Cen MT"/>
                <a:cs typeface="Tw Cen MT"/>
                <a:sym typeface="Tw Cen MT"/>
              </a:defRPr>
            </a:lvl1pPr>
          </a:lstStyle>
          <a:p>
            <a:pPr/>
            <a:r>
              <a:t>2018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type="title"/>
          </p:nvPr>
        </p:nvSpPr>
        <p:spPr>
          <a:xfrm>
            <a:off x="3352737" y="1969849"/>
            <a:ext cx="2419477" cy="627737"/>
          </a:xfrm>
          <a:prstGeom prst="rect">
            <a:avLst/>
          </a:prstGeom>
        </p:spPr>
        <p:txBody>
          <a:bodyPr/>
          <a:lstStyle>
            <a:lvl1pPr indent="9778" defTabSz="704087">
              <a:defRPr spc="-77" sz="308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Normas ABNT</a:t>
            </a:r>
          </a:p>
        </p:txBody>
      </p:sp>
      <p:sp>
        <p:nvSpPr>
          <p:cNvPr id="137" name="Shape 137"/>
          <p:cNvSpPr/>
          <p:nvPr/>
        </p:nvSpPr>
        <p:spPr>
          <a:xfrm>
            <a:off x="1259632" y="2643758"/>
            <a:ext cx="6408712" cy="1"/>
          </a:xfrm>
          <a:prstGeom prst="line">
            <a:avLst/>
          </a:prstGeom>
          <a:ln w="1905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38" name="Shape 138"/>
          <p:cNvSpPr/>
          <p:nvPr/>
        </p:nvSpPr>
        <p:spPr>
          <a:xfrm>
            <a:off x="1259632" y="1923677"/>
            <a:ext cx="6408712" cy="1"/>
          </a:xfrm>
          <a:prstGeom prst="line">
            <a:avLst/>
          </a:prstGeom>
          <a:ln w="1905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/>
        </p:nvSpPr>
        <p:spPr>
          <a:xfrm>
            <a:off x="397509" y="1789462"/>
            <a:ext cx="8348982" cy="271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285115" marR="5080" indent="-272415" algn="just">
              <a:spcBef>
                <a:spcPts val="100"/>
              </a:spcBef>
              <a:buClr>
                <a:srgbClr val="D16248"/>
              </a:buClr>
              <a:buSzPct val="85185"/>
              <a:buFont typeface="Arial"/>
              <a:buChar char="●"/>
              <a:tabLst>
                <a:tab pos="279400" algn="l"/>
              </a:tabLst>
              <a:defRPr b="1" spc="-4" sz="2000"/>
            </a:pPr>
            <a:r>
              <a:rPr b="0"/>
              <a:t>A </a:t>
            </a:r>
            <a:r>
              <a:t>Associação Brasileira de Normas Técnicas (ABNT) </a:t>
            </a:r>
            <a:r>
              <a:rPr b="0"/>
              <a:t>é o Foro Nacional de Normalização. É a ABNT quem define as normas para diversas áreas do conhecimento. A de maior interesse para os estudantes que estão fazendo trabalhos acadêmicos (ou TCC) são produzidas pelo comitê ABNT/CB-014 Informação e Documentação.</a:t>
            </a:r>
          </a:p>
          <a:p>
            <a:pPr marL="285115" marR="5080" indent="-272415" algn="just">
              <a:spcBef>
                <a:spcPts val="100"/>
              </a:spcBef>
              <a:buClr>
                <a:srgbClr val="D16248"/>
              </a:buClr>
              <a:buSzPct val="85185"/>
              <a:buFont typeface="Arial"/>
              <a:buChar char="●"/>
              <a:tabLst>
                <a:tab pos="279400" algn="l"/>
              </a:tabLst>
              <a:defRPr b="1" spc="-4" sz="2000"/>
            </a:pPr>
          </a:p>
          <a:p>
            <a:pPr marL="762000" defTabSz="457200">
              <a:defRPr sz="1400">
                <a:solidFill>
                  <a:srgbClr val="6B6B6B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Se você está preocupado se as regras ABNT foram atualizadas recentemente é fácil de verificar isso. O site da ABNT disponibiliza um catálogo com todas as normas em vigor até o presente momento, você só precisa entrar em </a:t>
            </a:r>
            <a:r>
              <a:rPr>
                <a:solidFill>
                  <a:srgbClr val="DA4453"/>
                </a:solidFill>
                <a:hlinkClick r:id="rId2" invalidUrl="" action="" tgtFrame="" tooltip="" history="1" highlightClick="0" endSnd="0"/>
              </a:rPr>
              <a:t>http://www.abntcatalogo.com.br/</a:t>
            </a:r>
          </a:p>
        </p:txBody>
      </p:sp>
      <p:sp>
        <p:nvSpPr>
          <p:cNvPr id="141" name="Shape 141"/>
          <p:cNvSpPr/>
          <p:nvPr/>
        </p:nvSpPr>
        <p:spPr>
          <a:xfrm>
            <a:off x="457200" y="289637"/>
            <a:ext cx="8229600" cy="6899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indent="12700" algn="ctr">
              <a:spcBef>
                <a:spcPts val="100"/>
              </a:spcBef>
              <a:defRPr spc="-81" sz="3600"/>
            </a:lvl1pPr>
          </a:lstStyle>
          <a:p>
            <a:pPr/>
            <a:r>
              <a:t>Normas ABNT atualizadas 2018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/>
        </p:nvSpPr>
        <p:spPr>
          <a:xfrm>
            <a:off x="397509" y="4596162"/>
            <a:ext cx="8348982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L="254000" defTabSz="457200">
              <a:defRPr sz="1400">
                <a:solidFill>
                  <a:srgbClr val="6B6B6B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Escolha o comitê ABNT/CB-014 e clique me ‘Buscar’. Você irá para uma tela com a lista das normas em vigor que são do seu interesse:</a:t>
            </a:r>
          </a:p>
        </p:txBody>
      </p:sp>
      <p:sp>
        <p:nvSpPr>
          <p:cNvPr id="144" name="Shape 144"/>
          <p:cNvSpPr/>
          <p:nvPr/>
        </p:nvSpPr>
        <p:spPr>
          <a:xfrm>
            <a:off x="457200" y="289637"/>
            <a:ext cx="8229600" cy="6899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indent="12700" algn="ctr">
              <a:spcBef>
                <a:spcPts val="100"/>
              </a:spcBef>
              <a:defRPr spc="-81" sz="3600"/>
            </a:lvl1pPr>
          </a:lstStyle>
          <a:p>
            <a:pPr/>
            <a:r>
              <a:t>ABNT Catálogo</a:t>
            </a:r>
          </a:p>
        </p:txBody>
      </p:sp>
      <p:pic>
        <p:nvPicPr>
          <p:cNvPr id="145" name="Screen Shot 2018-05-09 at 23.41.27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1928" y="-65038"/>
            <a:ext cx="8080144" cy="46852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/>
        </p:nvSpPr>
        <p:spPr>
          <a:xfrm>
            <a:off x="457200" y="289637"/>
            <a:ext cx="8229600" cy="6899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indent="12700" algn="ctr">
              <a:spcBef>
                <a:spcPts val="100"/>
              </a:spcBef>
              <a:defRPr spc="-81" sz="3600"/>
            </a:lvl1pPr>
          </a:lstStyle>
          <a:p>
            <a:pPr/>
            <a:r>
              <a:t>ABNT Catálogo</a:t>
            </a:r>
          </a:p>
        </p:txBody>
      </p:sp>
      <p:pic>
        <p:nvPicPr>
          <p:cNvPr id="148" name="Screen Shot 2018-05-09 at 23.41.4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8950" y="-3473"/>
            <a:ext cx="8166100" cy="4572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61188" indent="-361188" defTabSz="361188">
              <a:spcBef>
                <a:spcPts val="0"/>
              </a:spcBef>
              <a:buSzTx/>
              <a:buFontTx/>
              <a:buNone/>
              <a:tabLst>
                <a:tab pos="101600" algn="l"/>
                <a:tab pos="355600" algn="l"/>
              </a:tabLst>
              <a:defRPr sz="1106">
                <a:solidFill>
                  <a:srgbClr val="6B6B6B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	</a:t>
            </a:r>
            <a:endParaRPr sz="1580">
              <a:latin typeface="+mj-lt"/>
              <a:ea typeface="+mj-ea"/>
              <a:cs typeface="+mj-cs"/>
              <a:sym typeface="Calibri"/>
            </a:endParaRPr>
          </a:p>
          <a:p>
            <a:pPr marL="361188" indent="-361188" defTabSz="361188">
              <a:spcBef>
                <a:spcPts val="0"/>
              </a:spcBef>
              <a:buSzTx/>
              <a:buFontTx/>
              <a:buNone/>
              <a:tabLst>
                <a:tab pos="101600" algn="l"/>
                <a:tab pos="355600" algn="l"/>
              </a:tabLst>
              <a:defRPr sz="1580">
                <a:solidFill>
                  <a:srgbClr val="6B6B6B"/>
                </a:solidFill>
              </a:defRPr>
            </a:pPr>
            <a:r>
              <a:t>	•	NBR 6023:2002: Informação e documentação – Referência – Elaboração</a:t>
            </a:r>
          </a:p>
          <a:p>
            <a:pPr marL="361188" indent="-361188" defTabSz="361188">
              <a:spcBef>
                <a:spcPts val="0"/>
              </a:spcBef>
              <a:buSzTx/>
              <a:buFontTx/>
              <a:buNone/>
              <a:tabLst>
                <a:tab pos="101600" algn="l"/>
                <a:tab pos="355600" algn="l"/>
              </a:tabLst>
              <a:defRPr sz="1580">
                <a:solidFill>
                  <a:srgbClr val="6B6B6B"/>
                </a:solidFill>
              </a:defRPr>
            </a:pPr>
            <a:r>
              <a:t>	•	NBR 6024:2012: Informação e documentação – Numeração progressiva das seções de um documento – Apresentação</a:t>
            </a:r>
          </a:p>
          <a:p>
            <a:pPr marL="361188" indent="-361188" defTabSz="361188">
              <a:spcBef>
                <a:spcPts val="0"/>
              </a:spcBef>
              <a:buSzTx/>
              <a:buFontTx/>
              <a:buNone/>
              <a:tabLst>
                <a:tab pos="101600" algn="l"/>
                <a:tab pos="355600" algn="l"/>
              </a:tabLst>
              <a:defRPr sz="1580">
                <a:solidFill>
                  <a:srgbClr val="6B6B6B"/>
                </a:solidFill>
              </a:defRPr>
            </a:pPr>
            <a:r>
              <a:t>	•	NBR 6027:2012: Informação e documentação – Sumário – Apresentação</a:t>
            </a:r>
          </a:p>
          <a:p>
            <a:pPr marL="361188" indent="-361188" defTabSz="361188">
              <a:spcBef>
                <a:spcPts val="0"/>
              </a:spcBef>
              <a:buSzTx/>
              <a:buFontTx/>
              <a:buNone/>
              <a:tabLst>
                <a:tab pos="101600" algn="l"/>
                <a:tab pos="355600" algn="l"/>
              </a:tabLst>
              <a:defRPr sz="1580">
                <a:solidFill>
                  <a:srgbClr val="6B6B6B"/>
                </a:solidFill>
              </a:defRPr>
            </a:pPr>
            <a:r>
              <a:t>	•	NBR 6028:2003: Informação e documentação – Resumo – Apresentação</a:t>
            </a:r>
          </a:p>
          <a:p>
            <a:pPr marL="361188" indent="-361188" defTabSz="361188">
              <a:spcBef>
                <a:spcPts val="0"/>
              </a:spcBef>
              <a:buSzTx/>
              <a:buFontTx/>
              <a:buNone/>
              <a:tabLst>
                <a:tab pos="101600" algn="l"/>
                <a:tab pos="355600" algn="l"/>
              </a:tabLst>
              <a:defRPr sz="1580">
                <a:solidFill>
                  <a:srgbClr val="6B6B6B"/>
                </a:solidFill>
              </a:defRPr>
            </a:pPr>
            <a:r>
              <a:t>	•	NBR 6029:2006: Informação e documentação – Livros e folhetos – Apresentação</a:t>
            </a:r>
          </a:p>
          <a:p>
            <a:pPr marL="361188" indent="-361188" defTabSz="361188">
              <a:spcBef>
                <a:spcPts val="0"/>
              </a:spcBef>
              <a:buSzTx/>
              <a:buFontTx/>
              <a:buNone/>
              <a:tabLst>
                <a:tab pos="101600" algn="l"/>
                <a:tab pos="355600" algn="l"/>
              </a:tabLst>
              <a:defRPr sz="1580">
                <a:solidFill>
                  <a:srgbClr val="6B6B6B"/>
                </a:solidFill>
              </a:defRPr>
            </a:pPr>
            <a:r>
              <a:t>	•	NBR 6034:2004: Informação e documentação – Índice – Apresentação</a:t>
            </a:r>
          </a:p>
          <a:p>
            <a:pPr marL="361188" indent="-361188" defTabSz="361188">
              <a:spcBef>
                <a:spcPts val="0"/>
              </a:spcBef>
              <a:buSzTx/>
              <a:buFontTx/>
              <a:buNone/>
              <a:tabLst>
                <a:tab pos="101600" algn="l"/>
                <a:tab pos="355600" algn="l"/>
              </a:tabLst>
              <a:defRPr sz="1580">
                <a:solidFill>
                  <a:srgbClr val="6B6B6B"/>
                </a:solidFill>
              </a:defRPr>
            </a:pPr>
            <a:r>
              <a:t>	•	NBR 10520:2002: Informação e documentação – Citações</a:t>
            </a:r>
          </a:p>
          <a:p>
            <a:pPr marL="361188" indent="-361188" defTabSz="361188">
              <a:spcBef>
                <a:spcPts val="0"/>
              </a:spcBef>
              <a:buSzTx/>
              <a:buFontTx/>
              <a:buNone/>
              <a:tabLst>
                <a:tab pos="101600" algn="l"/>
                <a:tab pos="355600" algn="l"/>
              </a:tabLst>
              <a:defRPr sz="1580">
                <a:solidFill>
                  <a:srgbClr val="6B6B6B"/>
                </a:solidFill>
              </a:defRPr>
            </a:pPr>
            <a:r>
              <a:t>	•	NBR 10719:2015: Informação e documentação – Relatório técnico e/ou científico – Apresentação</a:t>
            </a:r>
          </a:p>
          <a:p>
            <a:pPr marL="361188" indent="-361188" defTabSz="361188">
              <a:spcBef>
                <a:spcPts val="0"/>
              </a:spcBef>
              <a:buSzTx/>
              <a:buFontTx/>
              <a:buNone/>
              <a:tabLst>
                <a:tab pos="101600" algn="l"/>
                <a:tab pos="355600" algn="l"/>
              </a:tabLst>
              <a:defRPr sz="1580">
                <a:solidFill>
                  <a:srgbClr val="6B6B6B"/>
                </a:solidFill>
              </a:defRPr>
            </a:pPr>
            <a:r>
              <a:t>	•	NBR 14724:2011: Informação e documentação – Trabalhos acadêmicos – Apresentação</a:t>
            </a:r>
          </a:p>
          <a:p>
            <a:pPr marL="361188" indent="-361188" defTabSz="361188">
              <a:spcBef>
                <a:spcPts val="0"/>
              </a:spcBef>
              <a:buSzTx/>
              <a:buFontTx/>
              <a:buNone/>
              <a:tabLst>
                <a:tab pos="101600" algn="l"/>
                <a:tab pos="355600" algn="l"/>
              </a:tabLst>
              <a:defRPr sz="1580">
                <a:solidFill>
                  <a:srgbClr val="6B6B6B"/>
                </a:solidFill>
              </a:defRPr>
            </a:pPr>
            <a:r>
              <a:t>	•	NBR 15287:2011: Informação e documentação – Projeto de pesquisa – Apresentação</a:t>
            </a:r>
          </a:p>
        </p:txBody>
      </p:sp>
      <p:sp>
        <p:nvSpPr>
          <p:cNvPr id="151" name="Shape 151"/>
          <p:cNvSpPr/>
          <p:nvPr/>
        </p:nvSpPr>
        <p:spPr>
          <a:xfrm>
            <a:off x="457200" y="302337"/>
            <a:ext cx="8229600" cy="6899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indent="12700" algn="ctr">
              <a:spcBef>
                <a:spcPts val="100"/>
              </a:spcBef>
              <a:defRPr spc="-81" sz="3600"/>
            </a:lvl1pPr>
          </a:lstStyle>
          <a:p>
            <a:pPr/>
            <a:r>
              <a:t>Normas ABNT atualizadas 2018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type="title"/>
          </p:nvPr>
        </p:nvSpPr>
        <p:spPr>
          <a:xfrm>
            <a:off x="419289" y="162525"/>
            <a:ext cx="8305423" cy="689934"/>
          </a:xfrm>
          <a:prstGeom prst="rect">
            <a:avLst/>
          </a:prstGeom>
        </p:spPr>
        <p:txBody>
          <a:bodyPr lIns="0" tIns="0" rIns="0" bIns="0"/>
          <a:lstStyle>
            <a:lvl1pPr indent="12700">
              <a:spcBef>
                <a:spcPts val="100"/>
              </a:spcBef>
              <a:defRPr sz="3600"/>
            </a:lvl1pPr>
          </a:lstStyle>
          <a:p>
            <a:pPr/>
            <a:r>
              <a:t>Referências bibliográficas</a:t>
            </a:r>
          </a:p>
        </p:txBody>
      </p:sp>
      <p:sp>
        <p:nvSpPr>
          <p:cNvPr id="154" name="Shape 154"/>
          <p:cNvSpPr/>
          <p:nvPr>
            <p:ph type="body" idx="1"/>
          </p:nvPr>
        </p:nvSpPr>
        <p:spPr>
          <a:xfrm>
            <a:off x="457200" y="1863574"/>
            <a:ext cx="8229600" cy="2471742"/>
          </a:xfrm>
          <a:prstGeom prst="rect">
            <a:avLst/>
          </a:prstGeom>
        </p:spPr>
        <p:txBody>
          <a:bodyPr lIns="0" tIns="0" rIns="0" bIns="0"/>
          <a:lstStyle/>
          <a:p>
            <a:pPr marL="285750" marR="6350" indent="-273050" algn="just">
              <a:spcBef>
                <a:spcPts val="100"/>
              </a:spcBef>
              <a:buClr>
                <a:srgbClr val="D16248"/>
              </a:buClr>
              <a:buChar char="●"/>
              <a:tabLst>
                <a:tab pos="279400" algn="l"/>
              </a:tabLst>
              <a:defRPr spc="-120" sz="2400"/>
            </a:pPr>
            <a:r>
              <a:t>Associação Brasileira de Normas Técnicas (ABNT). </a:t>
            </a:r>
            <a:r>
              <a:rPr spc="-13"/>
              <a:t>D</a:t>
            </a:r>
            <a:r>
              <a:rPr spc="0"/>
              <a:t>isp</a:t>
            </a:r>
            <a:r>
              <a:rPr spc="13"/>
              <a:t>o</a:t>
            </a:r>
            <a:r>
              <a:rPr spc="0"/>
              <a:t>ní</a:t>
            </a:r>
            <a:r>
              <a:rPr spc="-13"/>
              <a:t>v</a:t>
            </a:r>
            <a:r>
              <a:t>e</a:t>
            </a:r>
            <a:r>
              <a:rPr spc="0"/>
              <a:t>l </a:t>
            </a:r>
            <a:r>
              <a:rPr spc="-13"/>
              <a:t>e</a:t>
            </a:r>
            <a:r>
              <a:t>m</a:t>
            </a:r>
            <a:r>
              <a:rPr spc="0"/>
              <a:t>: &lt;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abntcatalogo.com.br</a:t>
            </a:r>
            <a:r>
              <a:rPr spc="0"/>
              <a:t>&gt;</a:t>
            </a:r>
            <a:r>
              <a:t>. Acesso em 04 de maio  de</a:t>
            </a:r>
            <a:r>
              <a:rPr spc="-26"/>
              <a:t> </a:t>
            </a:r>
            <a:r>
              <a:t>2018.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o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o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